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0" r:id="rId3"/>
    <p:sldId id="347" r:id="rId4"/>
    <p:sldId id="257" r:id="rId5"/>
    <p:sldId id="259" r:id="rId6"/>
    <p:sldId id="260" r:id="rId7"/>
    <p:sldId id="261" r:id="rId8"/>
    <p:sldId id="265" r:id="rId9"/>
    <p:sldId id="263" r:id="rId10"/>
    <p:sldId id="266" r:id="rId11"/>
    <p:sldId id="346" r:id="rId12"/>
    <p:sldId id="264" r:id="rId13"/>
    <p:sldId id="258" r:id="rId14"/>
    <p:sldId id="267" r:id="rId15"/>
    <p:sldId id="268" r:id="rId16"/>
    <p:sldId id="272" r:id="rId17"/>
    <p:sldId id="269" r:id="rId18"/>
    <p:sldId id="273" r:id="rId19"/>
    <p:sldId id="274" r:id="rId20"/>
    <p:sldId id="270" r:id="rId21"/>
    <p:sldId id="275" r:id="rId22"/>
    <p:sldId id="277" r:id="rId23"/>
    <p:sldId id="288" r:id="rId24"/>
    <p:sldId id="289" r:id="rId25"/>
    <p:sldId id="292" r:id="rId26"/>
    <p:sldId id="293" r:id="rId27"/>
    <p:sldId id="282" r:id="rId28"/>
    <p:sldId id="295" r:id="rId29"/>
    <p:sldId id="296" r:id="rId30"/>
    <p:sldId id="297" r:id="rId31"/>
    <p:sldId id="298" r:id="rId32"/>
    <p:sldId id="294" r:id="rId33"/>
    <p:sldId id="301" r:id="rId34"/>
    <p:sldId id="304" r:id="rId35"/>
    <p:sldId id="303" r:id="rId36"/>
    <p:sldId id="305" r:id="rId37"/>
    <p:sldId id="306" r:id="rId38"/>
    <p:sldId id="302" r:id="rId39"/>
    <p:sldId id="312" r:id="rId40"/>
    <p:sldId id="314" r:id="rId41"/>
    <p:sldId id="316" r:id="rId42"/>
    <p:sldId id="317" r:id="rId43"/>
    <p:sldId id="315" r:id="rId44"/>
    <p:sldId id="320" r:id="rId45"/>
    <p:sldId id="324" r:id="rId46"/>
    <p:sldId id="337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4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2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Hydrological Information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- Automatic Weather Station and Automatic Rain Gauge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419100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Anish</a:t>
            </a:r>
          </a:p>
          <a:p>
            <a:r>
              <a:rPr lang="en-US" dirty="0"/>
              <a:t>	</a:t>
            </a:r>
            <a:r>
              <a:rPr lang="en-US" dirty="0" smtClean="0"/>
              <a:t>….. Hydro-Informatics Expert</a:t>
            </a:r>
          </a:p>
          <a:p>
            <a:r>
              <a:rPr lang="en-US" dirty="0"/>
              <a:t>	</a:t>
            </a:r>
            <a:r>
              <a:rPr lang="en-US" dirty="0" smtClean="0"/>
              <a:t>	The World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pic>
        <p:nvPicPr>
          <p:cNvPr id="5122" name="Picture 2" descr="C:\Users\Anish\Desktop\Gujarat Mar2015\Fotos\Selected\SAM_1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659347" cy="49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Site Selection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172200"/>
            <a:ext cx="3657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AWS in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r>
              <a:rPr lang="en-US" dirty="0" smtClean="0">
                <a:solidFill>
                  <a:srgbClr val="C00000"/>
                </a:solidFill>
              </a:rPr>
              <a:t> Agricultural University Campus,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Anish\Desktop\Gujarat Mar2015\Fotos\Selected\SAM_11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427254" cy="49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8857" y="6190175"/>
            <a:ext cx="34199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ISRO AWS inside Agricultural research Station in </a:t>
            </a:r>
            <a:r>
              <a:rPr lang="en-US" dirty="0" err="1" smtClean="0">
                <a:solidFill>
                  <a:srgbClr val="C00000"/>
                </a:solidFill>
              </a:rPr>
              <a:t>Sampli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ish\Desktop\Desktop Items\fotos up maha assam\New folder\SAM_12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66800" y="1441547"/>
            <a:ext cx="3200400" cy="53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Site Selection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849034"/>
            <a:ext cx="3657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AWS at WRD premises near Pune, Maharashtra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ish\Desktop\Desktop Items\fotos up maha assam\New folder\SAM_13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164" y="2514600"/>
            <a:ext cx="368081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Window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For Satellite Telemetry, Direct Line of Site</a:t>
            </a:r>
          </a:p>
          <a:p>
            <a:r>
              <a:rPr lang="en-US" dirty="0" smtClean="0"/>
              <a:t>Good Mobile Coverage for GSM based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412468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Antennae </a:t>
            </a:r>
            <a:r>
              <a:rPr lang="en-US" dirty="0" err="1" smtClean="0">
                <a:solidFill>
                  <a:srgbClr val="FF0000"/>
                </a:solidFill>
              </a:rPr>
              <a:t>LoS</a:t>
            </a:r>
            <a:r>
              <a:rPr lang="en-US" dirty="0" smtClean="0">
                <a:solidFill>
                  <a:srgbClr val="FF0000"/>
                </a:solidFill>
              </a:rPr>
              <a:t> Obstructed by trees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Anish\Desktop\BBMB Fotos\nangal chowk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499537"/>
            <a:ext cx="32766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5744" y="6421957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 Problem Here!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3434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Reliable AC Power available?</a:t>
            </a:r>
          </a:p>
          <a:p>
            <a:pPr lvl="1"/>
            <a:r>
              <a:rPr lang="en-US" dirty="0" smtClean="0"/>
              <a:t>2-3 Hours a day enough to Recharge battery</a:t>
            </a:r>
          </a:p>
          <a:p>
            <a:r>
              <a:rPr lang="en-US" dirty="0" smtClean="0"/>
              <a:t>For Solar, is enough Sunlight Available?</a:t>
            </a:r>
          </a:p>
          <a:p>
            <a:r>
              <a:rPr lang="en-US" dirty="0" smtClean="0"/>
              <a:t>What should be size of Solar Panels</a:t>
            </a:r>
          </a:p>
          <a:p>
            <a:r>
              <a:rPr lang="en-US" dirty="0" smtClean="0"/>
              <a:t>What should be size of Battery?</a:t>
            </a:r>
          </a:p>
          <a:p>
            <a:pPr lvl="1"/>
            <a:r>
              <a:rPr lang="en-US" dirty="0" smtClean="0"/>
              <a:t>100 AH Battery with 40 Watt Solar Panel recommended for North India</a:t>
            </a:r>
          </a:p>
          <a:p>
            <a:pPr lvl="1"/>
            <a:r>
              <a:rPr lang="en-US" dirty="0" smtClean="0"/>
              <a:t>64 AH with 24-30 Watt Panels for Tropical Regions (Below 23 degree latitude)</a:t>
            </a:r>
          </a:p>
          <a:p>
            <a:pPr lvl="1"/>
            <a:r>
              <a:rPr lang="en-US" dirty="0" smtClean="0"/>
              <a:t>In Gujarat, 26 AH Battery with 10 W Panels also used</a:t>
            </a:r>
          </a:p>
          <a:p>
            <a:r>
              <a:rPr lang="en-US" dirty="0" smtClean="0"/>
              <a:t>Internal Battery not an option for AWS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286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</a:t>
            </a:r>
            <a:r>
              <a:rPr lang="en-US" dirty="0" smtClean="0"/>
              <a:t>Options – Himachal Region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pic>
        <p:nvPicPr>
          <p:cNvPr id="7170" name="Picture 2" descr="C:\Users\Anish\Desktop\BBMB Fotos\giabon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176" y="1219200"/>
            <a:ext cx="42291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237291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40 Watt Solar Panel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Anish\Desktop\BBMB Fotos\harsar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276" y="2710177"/>
            <a:ext cx="3638249" cy="27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5442269"/>
            <a:ext cx="24710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100 AH Battery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9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Options – </a:t>
            </a:r>
            <a:r>
              <a:rPr lang="en-US" dirty="0" smtClean="0"/>
              <a:t>Gujarat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pic>
        <p:nvPicPr>
          <p:cNvPr id="8195" name="Picture 3" descr="C:\Users\Anish\Desktop\Gujarat Mar2015\Fotos\Selected\SAM_1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71812" cy="47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nish\Desktop\Gujarat Mar2015\Fotos\Selected\SAM_10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371" y="16002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7514" y="5442269"/>
            <a:ext cx="166188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26 AH Battery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2420" y="6232885"/>
            <a:ext cx="271417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With 10 Watt Solar Panels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</a:p>
          <a:p>
            <a:r>
              <a:rPr lang="en-US" dirty="0" smtClean="0"/>
              <a:t>Solar Radiation</a:t>
            </a:r>
          </a:p>
          <a:p>
            <a:r>
              <a:rPr lang="en-US" dirty="0" smtClean="0"/>
              <a:t>Wind Velocity and Direction</a:t>
            </a:r>
          </a:p>
          <a:p>
            <a:r>
              <a:rPr lang="en-US" dirty="0" smtClean="0"/>
              <a:t>Temperature 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Atmospheric Pressure</a:t>
            </a:r>
          </a:p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1435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5640682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Tipping Bucket Rain gauge</a:t>
            </a:r>
          </a:p>
          <a:p>
            <a:r>
              <a:rPr lang="en-US" sz="2400" dirty="0" smtClean="0"/>
              <a:t>Dual Reed Switch to count Bucket tips</a:t>
            </a:r>
          </a:p>
          <a:p>
            <a:r>
              <a:rPr lang="en-US" sz="2400" dirty="0" smtClean="0"/>
              <a:t>Available with or without Syphon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5" name="Picture 6" descr="http://1.bp.blogspot.com/-XX8Kd8HO9cA/TeChascg2mI/AAAAAAAAAVU/cVBHaxmyoHk/s200/tip-buck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482" y="1066800"/>
            <a:ext cx="1977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ish\Desktop\Selected fotos\Raingauges\SAM_1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723" y="2743200"/>
            <a:ext cx="1385277" cy="40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ish\Desktop\Selected fotos\Raingauges\SAM_11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775857"/>
            <a:ext cx="1781494" cy="40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ish\Desktop\Selected fotos\Raingauges\SAM_12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04890" y="3124200"/>
            <a:ext cx="245811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0" y="5029200"/>
            <a:ext cx="1143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Odisha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269468"/>
            <a:ext cx="1143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7482" y="6412468"/>
            <a:ext cx="15221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Maharashtra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2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Silicon Photodiode based sensors</a:t>
            </a:r>
          </a:p>
          <a:p>
            <a:pPr lvl="1"/>
            <a:r>
              <a:rPr lang="en-US" sz="2400" dirty="0" smtClean="0"/>
              <a:t>Calibration depends on Solar Azimuth angle</a:t>
            </a:r>
          </a:p>
          <a:p>
            <a:pPr lvl="1"/>
            <a:r>
              <a:rPr lang="en-US" sz="2400" dirty="0" smtClean="0"/>
              <a:t>Cheaper option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Thermopile based Sensors</a:t>
            </a:r>
          </a:p>
          <a:p>
            <a:pPr lvl="1"/>
            <a:r>
              <a:rPr lang="en-US" dirty="0"/>
              <a:t>Class 1 Equipment</a:t>
            </a:r>
          </a:p>
          <a:p>
            <a:pPr lvl="1"/>
            <a:r>
              <a:rPr lang="en-US" dirty="0" smtClean="0"/>
              <a:t>Expensive </a:t>
            </a:r>
            <a:r>
              <a:rPr lang="en-US" dirty="0"/>
              <a:t>but more reliable option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9218" name="Picture 2" descr="C:\Users\Anish\Desktop\photodio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3607512" cy="24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ish\Desktop\thermopi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52925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5410200"/>
            <a:ext cx="272868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Silicon Photodiode Sensor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400800"/>
            <a:ext cx="33337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Thermopile based Pyrometer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5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Velocity 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Ultrasonic Sensor with no moving parts</a:t>
            </a:r>
          </a:p>
          <a:p>
            <a:pPr lvl="1"/>
            <a:r>
              <a:rPr lang="en-US" dirty="0" smtClean="0"/>
              <a:t>Maintenance free but expensive option</a:t>
            </a:r>
          </a:p>
          <a:p>
            <a:pPr lvl="1"/>
            <a:r>
              <a:rPr lang="en-US" dirty="0" smtClean="0"/>
              <a:t>One sensor provides direction and velocity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11267" name="Picture 3" descr="C:\Users\Anish\Desktop\Gujarat Mar2015\Fotos\Selected\SAM_10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/>
          <a:stretch/>
        </p:blipFill>
        <p:spPr bwMode="auto">
          <a:xfrm>
            <a:off x="1066800" y="2938445"/>
            <a:ext cx="4480151" cy="38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938445"/>
            <a:ext cx="1143000" cy="1100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C:\Users\Anish\Desktop\0634-0684 (Brahmi Site visit Feb 14)\Selected\SAM_06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7007"/>
            <a:ext cx="3255736" cy="37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66782" y="3886200"/>
            <a:ext cx="1329418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5410200"/>
            <a:ext cx="2971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Gandhinagar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6951" y="6019800"/>
            <a:ext cx="34999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Brahmani</a:t>
            </a:r>
            <a:r>
              <a:rPr lang="en-US" dirty="0" smtClean="0">
                <a:solidFill>
                  <a:srgbClr val="C00000"/>
                </a:solidFill>
              </a:rPr>
              <a:t>, Himachal Pradesh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1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2514600"/>
            <a:ext cx="8001000" cy="2209800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solidFill>
                  <a:schemeClr val="accent5"/>
                </a:solidFill>
              </a:rPr>
              <a:t>Examples that refer to products are intended for illustrative purposes only, and do not imply an endorsement or recommendation of any particular product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1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vane and Cup Anemometer</a:t>
            </a:r>
          </a:p>
          <a:p>
            <a:pPr lvl="1"/>
            <a:r>
              <a:rPr lang="en-US" dirty="0" smtClean="0"/>
              <a:t>Cheaper option</a:t>
            </a:r>
          </a:p>
          <a:p>
            <a:pPr lvl="1"/>
            <a:r>
              <a:rPr lang="en-US" dirty="0" smtClean="0"/>
              <a:t>Moving Parts, Needs frequent maintenance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5" name="Picture 2" descr="C:\Users\Anish\Desktop\Gujarat Mar2015\Fotos\Selected\SAM_11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3000" y="3499268"/>
            <a:ext cx="5410200" cy="29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Velocity and Direction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3646015"/>
            <a:ext cx="1329418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20319" y="6081486"/>
            <a:ext cx="218508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Anand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and 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based Temperature Sensor</a:t>
            </a:r>
          </a:p>
          <a:p>
            <a:r>
              <a:rPr lang="en-US" dirty="0" smtClean="0"/>
              <a:t>Capacitive Humidity Sensor</a:t>
            </a:r>
          </a:p>
          <a:p>
            <a:r>
              <a:rPr lang="en-US" dirty="0" smtClean="0"/>
              <a:t>Often Temperature and Humidity sensors come as single hardware</a:t>
            </a:r>
            <a:endParaRPr lang="en-US" dirty="0"/>
          </a:p>
        </p:txBody>
      </p:sp>
      <p:pic>
        <p:nvPicPr>
          <p:cNvPr id="12290" name="Picture 2" descr="C:\Users\Anish\Desktop\Gujarat Mar2015\Fotos\Selected\SAM_11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3000" y="3733800"/>
            <a:ext cx="4772025" cy="29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20746" y="4488542"/>
            <a:ext cx="1329418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 descr="C:\Users\Anish\Desktop\temperature-relative-humidity-sensor-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01297"/>
            <a:ext cx="2457450" cy="3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7729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based on MEMS </a:t>
            </a:r>
          </a:p>
          <a:p>
            <a:r>
              <a:rPr lang="en-US" dirty="0" smtClean="0"/>
              <a:t>Indoor unit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65820" y="3208746"/>
            <a:ext cx="63340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Selection of Instruments</a:t>
            </a:r>
            <a:endParaRPr lang="en-US" sz="4800" dirty="0"/>
          </a:p>
        </p:txBody>
      </p:sp>
      <p:pic>
        <p:nvPicPr>
          <p:cNvPr id="6" name="Picture 4" descr="C:\Users\Anish\Desktop\Gujarat Mar2015\Fotos\Selected\SAM_10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2999" y="2667000"/>
            <a:ext cx="3998803" cy="41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6696" y="3624244"/>
            <a:ext cx="664709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:\Users\Anish\Desktop\Odisha\Selected\SAM_11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506" y="2144467"/>
            <a:ext cx="4492294" cy="22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53400" y="2787858"/>
            <a:ext cx="817109" cy="1607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8864" y="6125029"/>
            <a:ext cx="29183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Sampli</a:t>
            </a:r>
            <a:r>
              <a:rPr lang="en-US" dirty="0" smtClean="0">
                <a:solidFill>
                  <a:srgbClr val="C00000"/>
                </a:solidFill>
              </a:rPr>
              <a:t>, Gujarat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581400"/>
            <a:ext cx="29183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Bhubaneswar, </a:t>
            </a:r>
            <a:r>
              <a:rPr lang="en-US" dirty="0" err="1" smtClean="0">
                <a:solidFill>
                  <a:srgbClr val="C00000"/>
                </a:solidFill>
              </a:rPr>
              <a:t>Odisha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Anish\Desktop\BBMB Fotos\harsar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67200" y="4340887"/>
            <a:ext cx="3877878" cy="24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19600" y="6309695"/>
            <a:ext cx="3429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Site in </a:t>
            </a:r>
            <a:r>
              <a:rPr lang="en-US" dirty="0" err="1" smtClean="0">
                <a:solidFill>
                  <a:srgbClr val="C00000"/>
                </a:solidFill>
              </a:rPr>
              <a:t>Harsar</a:t>
            </a:r>
            <a:r>
              <a:rPr lang="en-US" dirty="0" smtClean="0">
                <a:solidFill>
                  <a:srgbClr val="C00000"/>
                </a:solidFill>
              </a:rPr>
              <a:t>, Himachal Pradesh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2722" y="4702239"/>
            <a:ext cx="817109" cy="1088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0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 and Most Important part of AWS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Supplies Power to Sensors,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eads and record data</a:t>
            </a:r>
          </a:p>
          <a:p>
            <a:pPr lvl="1"/>
            <a:r>
              <a:rPr lang="en-US" dirty="0" smtClean="0"/>
              <a:t>Pass on data to telemetry unit for transmission</a:t>
            </a:r>
          </a:p>
          <a:p>
            <a:pPr lvl="1"/>
            <a:r>
              <a:rPr lang="en-US" dirty="0" smtClean="0"/>
              <a:t>Highly configurable based on requirements</a:t>
            </a:r>
          </a:p>
          <a:p>
            <a:pPr lvl="1"/>
            <a:r>
              <a:rPr lang="en-US" dirty="0" smtClean="0"/>
              <a:t>Some Models available with inbuilt GSM transmitter</a:t>
            </a:r>
          </a:p>
          <a:p>
            <a:pPr lvl="1"/>
            <a:r>
              <a:rPr lang="en-US" dirty="0" smtClean="0"/>
              <a:t>Some Data loggers are integral part of Sensor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681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Sensor Interface</a:t>
            </a:r>
          </a:p>
          <a:p>
            <a:pPr lvl="1"/>
            <a:r>
              <a:rPr lang="en-GB" dirty="0" smtClean="0"/>
              <a:t>8 </a:t>
            </a:r>
            <a:r>
              <a:rPr lang="en-GB" dirty="0"/>
              <a:t>analogue channels</a:t>
            </a:r>
            <a:endParaRPr lang="en-US" dirty="0"/>
          </a:p>
          <a:p>
            <a:pPr lvl="1"/>
            <a:r>
              <a:rPr lang="en-GB" dirty="0"/>
              <a:t>8 digital input/output channels, 2 input for rain gauge impulses, 6 bidirectional</a:t>
            </a:r>
            <a:endParaRPr lang="en-US" dirty="0"/>
          </a:p>
          <a:p>
            <a:pPr lvl="1"/>
            <a:r>
              <a:rPr lang="nb-NO" dirty="0"/>
              <a:t>Minimum 1 serial port for digital input SDI-12</a:t>
            </a:r>
            <a:endParaRPr lang="en-US" dirty="0"/>
          </a:p>
          <a:p>
            <a:r>
              <a:rPr lang="en-GB" dirty="0"/>
              <a:t>I</a:t>
            </a:r>
            <a:r>
              <a:rPr lang="en-GB" dirty="0" smtClean="0"/>
              <a:t>nput/output interfaces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ne </a:t>
            </a:r>
            <a:r>
              <a:rPr lang="en-GB" dirty="0"/>
              <a:t>for the INSAT </a:t>
            </a:r>
            <a:r>
              <a:rPr lang="en-GB" dirty="0" smtClean="0"/>
              <a:t>radio</a:t>
            </a:r>
          </a:p>
          <a:p>
            <a:pPr lvl="1"/>
            <a:r>
              <a:rPr lang="en-GB" dirty="0" smtClean="0"/>
              <a:t>One </a:t>
            </a:r>
            <a:r>
              <a:rPr lang="en-GB" dirty="0"/>
              <a:t>for the addition of GSM radio </a:t>
            </a:r>
            <a:endParaRPr lang="en-GB" dirty="0" smtClean="0"/>
          </a:p>
          <a:p>
            <a:pPr lvl="1"/>
            <a:r>
              <a:rPr lang="en-US" dirty="0" smtClean="0"/>
              <a:t>One Serial Port (RS232) for communication with Laptop or programming</a:t>
            </a:r>
          </a:p>
          <a:p>
            <a:pPr lvl="1"/>
            <a:r>
              <a:rPr lang="en-US" dirty="0" smtClean="0"/>
              <a:t>USB Stick option for Data transfer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681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Flash memory minimum 32 </a:t>
            </a:r>
            <a:r>
              <a:rPr lang="en-GB" dirty="0" err="1" smtClean="0"/>
              <a:t>mb</a:t>
            </a:r>
            <a:endParaRPr lang="en-US" dirty="0"/>
          </a:p>
          <a:p>
            <a:pPr lvl="0"/>
            <a:r>
              <a:rPr lang="en-GB" dirty="0"/>
              <a:t>N</a:t>
            </a:r>
            <a:r>
              <a:rPr lang="en-GB" dirty="0" smtClean="0"/>
              <a:t>on-volatile </a:t>
            </a:r>
            <a:r>
              <a:rPr lang="en-GB" dirty="0"/>
              <a:t>flash memory</a:t>
            </a:r>
            <a:endParaRPr lang="en-US" dirty="0"/>
          </a:p>
          <a:p>
            <a:pPr lvl="0"/>
            <a:r>
              <a:rPr lang="en-GB" dirty="0"/>
              <a:t>A/D resolution ≥16 bit</a:t>
            </a:r>
            <a:endParaRPr lang="en-US" dirty="0"/>
          </a:p>
          <a:p>
            <a:pPr lvl="0"/>
            <a:r>
              <a:rPr lang="en-GB" dirty="0"/>
              <a:t>I</a:t>
            </a:r>
            <a:r>
              <a:rPr lang="en-GB" dirty="0" smtClean="0"/>
              <a:t>ndividual </a:t>
            </a:r>
            <a:r>
              <a:rPr lang="en-GB" dirty="0"/>
              <a:t>recording intervals for each sensor/parameter</a:t>
            </a:r>
            <a:endParaRPr lang="en-US" dirty="0"/>
          </a:p>
          <a:p>
            <a:pPr lvl="0"/>
            <a:r>
              <a:rPr lang="en-GB" dirty="0"/>
              <a:t>Multi-tasking operating </a:t>
            </a:r>
            <a:r>
              <a:rPr lang="en-GB" dirty="0" smtClean="0"/>
              <a:t>system - must </a:t>
            </a:r>
            <a:r>
              <a:rPr lang="en-GB" dirty="0"/>
              <a:t>log data and transmit at same time</a:t>
            </a:r>
            <a:endParaRPr lang="en-US" dirty="0"/>
          </a:p>
          <a:p>
            <a:pPr lvl="0"/>
            <a:r>
              <a:rPr lang="en-GB" dirty="0"/>
              <a:t>Digital Display for viewing current data and setting values</a:t>
            </a:r>
            <a:endParaRPr lang="en-US" dirty="0"/>
          </a:p>
          <a:p>
            <a:pPr lvl="0"/>
            <a:r>
              <a:rPr lang="en-GB" dirty="0"/>
              <a:t>P</a:t>
            </a:r>
            <a:r>
              <a:rPr lang="en-GB" dirty="0" smtClean="0"/>
              <a:t>ower </a:t>
            </a:r>
            <a:r>
              <a:rPr lang="en-GB" dirty="0"/>
              <a:t>supply 12V DC, low current drain (quiescent ≤10.0mA)</a:t>
            </a:r>
            <a:endParaRPr lang="en-US" dirty="0"/>
          </a:p>
          <a:p>
            <a:pPr lvl="0"/>
            <a:r>
              <a:rPr lang="en-GB" dirty="0" smtClean="0"/>
              <a:t>Monitoring </a:t>
            </a:r>
            <a:r>
              <a:rPr lang="en-GB" dirty="0"/>
              <a:t>of </a:t>
            </a:r>
            <a:r>
              <a:rPr lang="en-GB" dirty="0" smtClean="0"/>
              <a:t>battery voltage </a:t>
            </a:r>
            <a:r>
              <a:rPr lang="en-GB" dirty="0"/>
              <a:t>level</a:t>
            </a:r>
            <a:endParaRPr lang="en-US" dirty="0"/>
          </a:p>
          <a:p>
            <a:r>
              <a:rPr lang="en-GB" dirty="0"/>
              <a:t>internal battery backup for clock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7450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Software</a:t>
            </a:r>
          </a:p>
          <a:p>
            <a:pPr lvl="1"/>
            <a:r>
              <a:rPr lang="en-GB" dirty="0"/>
              <a:t>Windows software for system configuration / communication</a:t>
            </a:r>
            <a:endParaRPr lang="en-US" dirty="0"/>
          </a:p>
          <a:p>
            <a:pPr lvl="1"/>
            <a:r>
              <a:rPr lang="en-GB" dirty="0"/>
              <a:t>English language version</a:t>
            </a:r>
            <a:endParaRPr lang="en-US" dirty="0"/>
          </a:p>
          <a:p>
            <a:pPr lvl="1"/>
            <a:r>
              <a:rPr lang="en-GB" dirty="0"/>
              <a:t>All required licenses included</a:t>
            </a:r>
            <a:endParaRPr lang="en-US" dirty="0"/>
          </a:p>
          <a:p>
            <a:pPr lvl="1"/>
            <a:r>
              <a:rPr lang="en-GB" dirty="0"/>
              <a:t>Different user levels, system of user rights / passwords, access restricted to authorized personnel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7016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pic>
        <p:nvPicPr>
          <p:cNvPr id="15362" name="Picture 2" descr="C:\Users\Anish\Desktop\Odisha\Selected\SAM_11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7339385" cy="550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399" y="5705042"/>
            <a:ext cx="7339385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Nanjing </a:t>
            </a:r>
            <a:r>
              <a:rPr lang="en-US" sz="2800" dirty="0" err="1" smtClean="0">
                <a:solidFill>
                  <a:srgbClr val="C00000"/>
                </a:solidFill>
              </a:rPr>
              <a:t>Datalogger</a:t>
            </a:r>
            <a:r>
              <a:rPr lang="en-US" sz="2800" dirty="0" smtClean="0">
                <a:solidFill>
                  <a:srgbClr val="C00000"/>
                </a:solidFill>
              </a:rPr>
              <a:t> with Customized display for Water level and Rain; Bhubaneswar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pic>
        <p:nvPicPr>
          <p:cNvPr id="16386" name="Picture 2" descr="C:\Users\Anish\Desktop\Gujarat Mar2015\Fotos\Selected\SAM_10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998" y="1143000"/>
            <a:ext cx="6341202" cy="5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381690"/>
            <a:ext cx="784860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Komoline</a:t>
            </a:r>
            <a:r>
              <a:rPr lang="en-US" sz="2000" dirty="0" smtClean="0">
                <a:solidFill>
                  <a:srgbClr val="C00000"/>
                </a:solidFill>
              </a:rPr>
              <a:t> Data logger with inbuilt GSM Transmitter, Ahmedabad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096000"/>
            <a:ext cx="784860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Data logger as part of Shaft Encoder with internal battery,  Gandhi Nagar, Gujarat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nish\Desktop\Desktop Items\Gujarat Mar2015\Fotos\SAM_11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52600" y="1295400"/>
            <a:ext cx="6242049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1244" y="5029200"/>
            <a:ext cx="312419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Installed in 2001, Still working Perfect!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Automatic Weather Station?</a:t>
            </a:r>
          </a:p>
          <a:p>
            <a:r>
              <a:rPr lang="en-US" dirty="0" smtClean="0"/>
              <a:t>What Data does it provide?</a:t>
            </a:r>
          </a:p>
          <a:p>
            <a:r>
              <a:rPr lang="en-US" dirty="0" smtClean="0"/>
              <a:t>How and where that data is useful?</a:t>
            </a:r>
          </a:p>
          <a:p>
            <a:pPr lvl="1"/>
            <a:r>
              <a:rPr lang="en-US" dirty="0" smtClean="0"/>
              <a:t>Calculation of Evaporation</a:t>
            </a:r>
          </a:p>
          <a:p>
            <a:pPr lvl="2"/>
            <a:r>
              <a:rPr lang="en-US" dirty="0" smtClean="0"/>
              <a:t>Loss from Lakes and Reservoirs</a:t>
            </a:r>
          </a:p>
          <a:p>
            <a:pPr lvl="1"/>
            <a:r>
              <a:rPr lang="en-US" dirty="0" smtClean="0"/>
              <a:t>Estimation of Evapotranspiration</a:t>
            </a:r>
          </a:p>
          <a:p>
            <a:pPr lvl="2"/>
            <a:r>
              <a:rPr lang="en-US" dirty="0" smtClean="0"/>
              <a:t>Crop water requirement estimation</a:t>
            </a:r>
          </a:p>
          <a:p>
            <a:pPr lvl="1"/>
            <a:r>
              <a:rPr lang="en-US" dirty="0" smtClean="0"/>
              <a:t>Weather forecasting</a:t>
            </a:r>
          </a:p>
          <a:p>
            <a:pPr lvl="2"/>
            <a:r>
              <a:rPr lang="en-US" dirty="0" smtClean="0"/>
              <a:t>Temperature, pressure humidity variations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638800"/>
            <a:ext cx="784860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Jinyang</a:t>
            </a:r>
            <a:r>
              <a:rPr lang="en-US" sz="2000" dirty="0" smtClean="0">
                <a:solidFill>
                  <a:srgbClr val="C00000"/>
                </a:solidFill>
              </a:rPr>
              <a:t> Data logger showing input, output and communication ports, </a:t>
            </a:r>
            <a:r>
              <a:rPr lang="en-US" sz="2000" dirty="0" err="1" smtClean="0">
                <a:solidFill>
                  <a:srgbClr val="C00000"/>
                </a:solidFill>
              </a:rPr>
              <a:t>Kapla</a:t>
            </a:r>
            <a:r>
              <a:rPr lang="en-US" sz="2000" dirty="0" smtClean="0">
                <a:solidFill>
                  <a:srgbClr val="C00000"/>
                </a:solidFill>
              </a:rPr>
              <a:t>, Himachal Pradesh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Anish\Desktop\0782-0911 (Pandoh)\Selected\SAM_07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1302" y="1116294"/>
            <a:ext cx="7934160" cy="4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3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logger -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Data Logger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60928" y="3886515"/>
            <a:ext cx="31241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Sutron</a:t>
            </a:r>
            <a:r>
              <a:rPr lang="en-US" sz="2000" dirty="0" smtClean="0">
                <a:solidFill>
                  <a:srgbClr val="C00000"/>
                </a:solidFill>
              </a:rPr>
              <a:t> Data Logger with in built Satellite Transmitter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/>
          <a:srcRect/>
          <a:stretch/>
        </p:blipFill>
        <p:spPr>
          <a:xfrm>
            <a:off x="1153886" y="1447800"/>
            <a:ext cx="3338285" cy="242388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email"/>
          <a:srcRect/>
          <a:stretch/>
        </p:blipFill>
        <p:spPr>
          <a:xfrm>
            <a:off x="5297714" y="1429653"/>
            <a:ext cx="3048001" cy="2888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240458"/>
            <a:ext cx="31241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Sutron</a:t>
            </a:r>
            <a:r>
              <a:rPr lang="en-US" sz="2000" dirty="0" smtClean="0">
                <a:solidFill>
                  <a:srgbClr val="C00000"/>
                </a:solidFill>
              </a:rPr>
              <a:t> Data Logger with inbuilt Satellite Transmitter, Display and Keypad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5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of AWS with other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Logger is the major deciding factor for feasibility of integration</a:t>
            </a:r>
          </a:p>
          <a:p>
            <a:r>
              <a:rPr lang="en-US" dirty="0" smtClean="0"/>
              <a:t>With Specifications of Data Logger mentioned above, it is possible to integrate any type of station and large number of sensors</a:t>
            </a:r>
          </a:p>
          <a:p>
            <a:r>
              <a:rPr lang="en-US" dirty="0" smtClean="0"/>
              <a:t>Future Integration needs should be considered for deciding Data logger Specifications</a:t>
            </a:r>
          </a:p>
          <a:p>
            <a:pPr lvl="1"/>
            <a:r>
              <a:rPr lang="en-US" dirty="0" smtClean="0"/>
              <a:t>If no need for integration – Low end Data logger</a:t>
            </a:r>
          </a:p>
          <a:p>
            <a:pPr lvl="1"/>
            <a:r>
              <a:rPr lang="en-US" dirty="0" smtClean="0"/>
              <a:t>If chance of adding more sensors in future – High end Data logger (Expansive option)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3220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  <p:pic>
        <p:nvPicPr>
          <p:cNvPr id="19458" name="Picture 2" descr="C:\Users\Anish\Desktop\BBMB Fotos\nangal  po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1295400"/>
            <a:ext cx="3364992" cy="2971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AWS Installed at </a:t>
            </a:r>
            <a:r>
              <a:rPr lang="en-US" dirty="0" err="1" smtClean="0"/>
              <a:t>Nangal</a:t>
            </a:r>
            <a:r>
              <a:rPr lang="en-US" dirty="0" smtClean="0"/>
              <a:t> Dam (Punjab) along with</a:t>
            </a:r>
          </a:p>
          <a:p>
            <a:pPr lvl="1"/>
            <a:r>
              <a:rPr lang="en-US" dirty="0" smtClean="0"/>
              <a:t>Reservoir Water Level</a:t>
            </a:r>
          </a:p>
          <a:p>
            <a:pPr lvl="1"/>
            <a:r>
              <a:rPr lang="en-US" dirty="0" smtClean="0"/>
              <a:t>Outflow Canal Water Level</a:t>
            </a:r>
          </a:p>
          <a:p>
            <a:pPr lvl="1"/>
            <a:r>
              <a:rPr lang="en-US" dirty="0" smtClean="0"/>
              <a:t>Connectivity via wires for Dam level and Canal A</a:t>
            </a:r>
          </a:p>
          <a:p>
            <a:pPr lvl="1"/>
            <a:r>
              <a:rPr lang="en-US" dirty="0" smtClean="0"/>
              <a:t>Wireless connectivity with Canal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2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5250304"/>
            <a:ext cx="7791519" cy="16076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Integration at </a:t>
            </a:r>
            <a:r>
              <a:rPr lang="en-US" dirty="0" err="1" smtClean="0"/>
              <a:t>Bhuntar</a:t>
            </a:r>
            <a:r>
              <a:rPr lang="en-US" dirty="0" smtClean="0"/>
              <a:t> on Beas River with</a:t>
            </a:r>
          </a:p>
          <a:p>
            <a:pPr lvl="1"/>
            <a:r>
              <a:rPr lang="en-US" dirty="0" smtClean="0"/>
              <a:t>River Gauge site using bubbler</a:t>
            </a:r>
          </a:p>
          <a:p>
            <a:pPr lvl="1"/>
            <a:r>
              <a:rPr lang="en-US" dirty="0" smtClean="0"/>
              <a:t>River Discharge site using ADCP</a:t>
            </a:r>
          </a:p>
          <a:p>
            <a:endParaRPr lang="en-US" dirty="0"/>
          </a:p>
        </p:txBody>
      </p:sp>
      <p:pic>
        <p:nvPicPr>
          <p:cNvPr id="8" name="Picture 2" descr="C:\Users\Anish\Desktop\0782-0911 (Pandoh)\Selected\SAM_0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5417127" cy="40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4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Examples</a:t>
            </a:r>
          </a:p>
        </p:txBody>
      </p:sp>
      <p:pic>
        <p:nvPicPr>
          <p:cNvPr id="20483" name="Picture 3" descr="C:\Users\Anish\Desktop\Gujarat Mar2015\Fotos\Selected\SAM_1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799"/>
            <a:ext cx="7467600" cy="53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5250304"/>
            <a:ext cx="7791519" cy="16076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FFF00"/>
                </a:solidFill>
              </a:rPr>
              <a:t>Integration at </a:t>
            </a:r>
            <a:r>
              <a:rPr lang="en-US" dirty="0" err="1" smtClean="0">
                <a:solidFill>
                  <a:srgbClr val="FFFF00"/>
                </a:solidFill>
              </a:rPr>
              <a:t>Anand</a:t>
            </a:r>
            <a:r>
              <a:rPr lang="en-US" dirty="0" smtClean="0">
                <a:solidFill>
                  <a:srgbClr val="FFFF00"/>
                </a:solidFill>
              </a:rPr>
              <a:t>, Gujarat with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Soil Moisture Probe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Leaf Wetness Sensor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Groundwater Level Sensor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484" name="Picture 4" descr="C:\Users\Anish\Desktop\Gujarat Mar2015\Fotos\Selected\SAM_1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0984" y="3419596"/>
            <a:ext cx="1868216" cy="333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Integration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7663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telemetry Device transmits data to central </a:t>
            </a:r>
            <a:r>
              <a:rPr lang="en-US" dirty="0"/>
              <a:t>server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Can provide One-Way or Two Way </a:t>
            </a:r>
            <a:r>
              <a:rPr lang="en-US" dirty="0"/>
              <a:t>Communication </a:t>
            </a:r>
            <a:endParaRPr lang="en-US" dirty="0" smtClean="0"/>
          </a:p>
          <a:p>
            <a:pPr lvl="1"/>
            <a:r>
              <a:rPr lang="en-US" dirty="0" smtClean="0"/>
              <a:t>One Way – Push method</a:t>
            </a:r>
          </a:p>
          <a:p>
            <a:pPr lvl="1"/>
            <a:r>
              <a:rPr lang="en-US" dirty="0" smtClean="0"/>
              <a:t>Two Way – Push and Pull Method</a:t>
            </a:r>
          </a:p>
          <a:p>
            <a:r>
              <a:rPr lang="en-US" dirty="0" smtClean="0"/>
              <a:t>The communication medium can be:</a:t>
            </a:r>
          </a:p>
          <a:p>
            <a:pPr lvl="1"/>
            <a:r>
              <a:rPr lang="en-US" dirty="0" smtClean="0"/>
              <a:t>GSM Towers </a:t>
            </a:r>
          </a:p>
          <a:p>
            <a:pPr lvl="1"/>
            <a:r>
              <a:rPr lang="en-US" dirty="0" smtClean="0"/>
              <a:t>Satellites </a:t>
            </a:r>
          </a:p>
          <a:p>
            <a:pPr lvl="2"/>
            <a:r>
              <a:rPr lang="en-US" dirty="0" smtClean="0"/>
              <a:t>INSAT Radio Transmitter</a:t>
            </a:r>
          </a:p>
          <a:p>
            <a:pPr lvl="2"/>
            <a:r>
              <a:rPr lang="en-US" dirty="0" smtClean="0"/>
              <a:t>VSAT</a:t>
            </a: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1847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Based 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Telemetry device has SIM card</a:t>
            </a:r>
          </a:p>
          <a:p>
            <a:pPr lvl="1"/>
            <a:r>
              <a:rPr lang="en-US" dirty="0" smtClean="0"/>
              <a:t>Can transmit via SMS or GPRS internet</a:t>
            </a:r>
          </a:p>
          <a:p>
            <a:r>
              <a:rPr lang="en-US" dirty="0" smtClean="0"/>
              <a:t>Telemetry Device can be: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229290"/>
            <a:ext cx="367766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Integral part of Data logger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nish\Desktop\Gujarat Mar2015\Fotos\Selected\SAM_1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0059"/>
            <a:ext cx="364628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ish\Desktop\Odisha\Selected\SAM_11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3000" y="3048000"/>
            <a:ext cx="4057520" cy="31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3063" y="6248400"/>
            <a:ext cx="403745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Separate Device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9530" y="3657599"/>
            <a:ext cx="1200240" cy="1115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3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Based Telemetry</a:t>
            </a:r>
            <a:endParaRPr lang="en-US" dirty="0"/>
          </a:p>
        </p:txBody>
      </p:sp>
      <p:pic>
        <p:nvPicPr>
          <p:cNvPr id="5" name="Picture 2" descr="G:\UploadImages\4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5400" y="1383153"/>
            <a:ext cx="3569252" cy="4255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726668"/>
            <a:ext cx="37337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VSAT based two way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Telemetry</a:t>
            </a:r>
            <a:endParaRPr lang="en-US" sz="54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05400" y="1357753"/>
            <a:ext cx="3594100" cy="4281047"/>
          </a:xfrm>
        </p:spPr>
      </p:pic>
      <p:sp>
        <p:nvSpPr>
          <p:cNvPr id="9" name="TextBox 8"/>
          <p:cNvSpPr txBox="1"/>
          <p:nvPr/>
        </p:nvSpPr>
        <p:spPr>
          <a:xfrm>
            <a:off x="5003799" y="5726668"/>
            <a:ext cx="373379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INSAT based one way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05490"/>
            <a:ext cx="76707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Finer Details of Telemetry are covered in Telemetry Module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Anish\Desktop\BBMB Fotos\nangal chowk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45926" y="3704882"/>
            <a:ext cx="1440874" cy="19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94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Masts should be Sturdy, rust proof</a:t>
            </a:r>
          </a:p>
          <a:p>
            <a:r>
              <a:rPr lang="en-US" dirty="0" smtClean="0"/>
              <a:t>Installed on good concrete foundation</a:t>
            </a:r>
          </a:p>
          <a:p>
            <a:r>
              <a:rPr lang="en-US" dirty="0" smtClean="0"/>
              <a:t>Should not vibrate with wind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2050" name="Picture 2" descr="C:\Users\Anish\Desktop\Selected fotos\Masts\SAM_06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483" y="3369752"/>
            <a:ext cx="1070717" cy="3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ish\Desktop\Selected fotos\Masts\SAM_11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43311"/>
            <a:ext cx="2129683" cy="35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ish\Desktop\Selected fotos\Masts\SAM_11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69752"/>
            <a:ext cx="1914449" cy="3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ish\Desktop\Selected fotos\Masts\SAM_12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1617152"/>
            <a:ext cx="875181" cy="52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Network Design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Site </a:t>
            </a:r>
            <a:r>
              <a:rPr lang="en-US" dirty="0">
                <a:solidFill>
                  <a:srgbClr val="00B050"/>
                </a:solidFill>
              </a:rPr>
              <a:t>Selection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Selection of Instruments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Data logger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Integration </a:t>
            </a:r>
            <a:r>
              <a:rPr lang="en-US" dirty="0">
                <a:solidFill>
                  <a:srgbClr val="00B050"/>
                </a:solidFill>
              </a:rPr>
              <a:t>of Other Sensors in AWS</a:t>
            </a:r>
          </a:p>
          <a:p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elemetry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Installation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Sensor </a:t>
            </a:r>
            <a:r>
              <a:rPr lang="en-US" dirty="0">
                <a:solidFill>
                  <a:srgbClr val="00B050"/>
                </a:solidFill>
              </a:rPr>
              <a:t>Specification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Costs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Operation and Maintenance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955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5" name="Picture 3" descr="C:\Users\Anish\Desktop\BBMB Fotos\RD 1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19199"/>
            <a:ext cx="4179067" cy="55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4074521"/>
            <a:ext cx="4038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wrong here?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40386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Solar Panel in Shadow of Trees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5" name="Picture 4" descr="C:\Users\Anish\Desktop\BBMB Fotos\chitkul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4196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470827"/>
            <a:ext cx="42291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Chitkul</a:t>
            </a:r>
            <a:r>
              <a:rPr lang="en-US" sz="2800" dirty="0" smtClean="0">
                <a:solidFill>
                  <a:srgbClr val="C00000"/>
                </a:solidFill>
              </a:rPr>
              <a:t>, Himachal Pradesh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Anish\Desktop\Gujarat Mar2015\Fotos\Selected\SAM_11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467" y="1295400"/>
            <a:ext cx="356453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42533" y="5994047"/>
            <a:ext cx="2438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Anand</a:t>
            </a:r>
            <a:r>
              <a:rPr lang="en-US" sz="2800" dirty="0" smtClean="0">
                <a:solidFill>
                  <a:srgbClr val="C00000"/>
                </a:solidFill>
              </a:rPr>
              <a:t>, Gujarat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ish\Desktop\Desktop Items\fotos up maha assam\New folder\SAM_11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77635" y="1371600"/>
            <a:ext cx="3987377" cy="49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4099" name="Picture 3" descr="C:\Users\Anish\Desktop\BBMB Fotos\LOHAND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7636" y="6276952"/>
            <a:ext cx="77377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What is major difference in solar Panel Installation?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175" y="3609945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Almost Horizontal in Gujarat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895600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Almost Vertical in Himachal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118" y="4613130"/>
            <a:ext cx="4038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should be Right Direction?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-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Northern Hemisphere, Solar Panel always faces South</a:t>
            </a:r>
          </a:p>
          <a:p>
            <a:r>
              <a:rPr lang="en-US" dirty="0" smtClean="0"/>
              <a:t>This maximizes sunlight, specially during winter</a:t>
            </a:r>
          </a:p>
          <a:p>
            <a:r>
              <a:rPr lang="en-US" dirty="0" smtClean="0"/>
              <a:t>The tilt angle w.r.t. ground should be equal to Latitude of Location</a:t>
            </a:r>
          </a:p>
          <a:p>
            <a:pPr lvl="1"/>
            <a:r>
              <a:rPr lang="en-US" dirty="0" smtClean="0"/>
              <a:t>Horizontal (0 degree tilt) at Equator</a:t>
            </a:r>
          </a:p>
          <a:p>
            <a:pPr lvl="1"/>
            <a:r>
              <a:rPr lang="en-US" dirty="0" smtClean="0"/>
              <a:t>30-35 degree for northern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6107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and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Installation</a:t>
            </a:r>
            <a:endParaRPr lang="en-US" sz="5400" dirty="0"/>
          </a:p>
        </p:txBody>
      </p:sp>
      <p:pic>
        <p:nvPicPr>
          <p:cNvPr id="7170" name="Picture 2" descr="C:\Users\Anish\Desktop\Gujarat Mar2015\Fotos\Selected\SAM_11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696200" cy="40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650796"/>
            <a:ext cx="7696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Label the Connection wires if feasible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0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Ambient Site Condition</a:t>
            </a:r>
          </a:p>
          <a:p>
            <a:pPr lvl="1"/>
            <a:r>
              <a:rPr lang="en-US" dirty="0" smtClean="0"/>
              <a:t>Humidity Range – 5 to 100%</a:t>
            </a:r>
          </a:p>
          <a:p>
            <a:pPr lvl="1"/>
            <a:r>
              <a:rPr lang="en-US" dirty="0" smtClean="0"/>
              <a:t>Temperature Range – </a:t>
            </a:r>
          </a:p>
          <a:p>
            <a:pPr lvl="2"/>
            <a:r>
              <a:rPr lang="en-US" dirty="0" smtClean="0"/>
              <a:t> -20 to +60 Degree for plain areas</a:t>
            </a:r>
          </a:p>
          <a:p>
            <a:pPr lvl="2"/>
            <a:r>
              <a:rPr lang="en-US" dirty="0" smtClean="0"/>
              <a:t>-40 to +40 Degree for Himalayan Regions</a:t>
            </a:r>
          </a:p>
          <a:p>
            <a:pPr lvl="1"/>
            <a:r>
              <a:rPr lang="en-US" dirty="0" smtClean="0"/>
              <a:t>Altitude – </a:t>
            </a:r>
          </a:p>
          <a:p>
            <a:pPr lvl="2"/>
            <a:r>
              <a:rPr lang="en-US" dirty="0" smtClean="0"/>
              <a:t>300 to 3000 meter for Himalayan Regions</a:t>
            </a:r>
          </a:p>
          <a:p>
            <a:pPr lvl="2"/>
            <a:r>
              <a:rPr lang="en-US" dirty="0" smtClean="0"/>
              <a:t>0 to 1000 meter for other regions</a:t>
            </a:r>
          </a:p>
          <a:p>
            <a:r>
              <a:rPr lang="en-US" dirty="0" smtClean="0"/>
              <a:t>Enclosures – Outdoor Antirust and dust-free </a:t>
            </a:r>
          </a:p>
          <a:p>
            <a:r>
              <a:rPr lang="en-US" dirty="0" smtClean="0"/>
              <a:t>Protection - NEMA 4 or IP65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1978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66800" y="2133600"/>
            <a:ext cx="8077200" cy="461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503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 shield of double wall</a:t>
            </a:r>
          </a:p>
          <a:p>
            <a:r>
              <a:rPr lang="en-US" dirty="0" smtClean="0"/>
              <a:t>All connections and wires should be concealed</a:t>
            </a:r>
          </a:p>
          <a:p>
            <a:r>
              <a:rPr lang="en-US" dirty="0" smtClean="0"/>
              <a:t>Lightning protection – All equipment to be surge protected</a:t>
            </a:r>
          </a:p>
          <a:p>
            <a:r>
              <a:rPr lang="en-US" dirty="0" smtClean="0"/>
              <a:t>Fencing – Chain link fence with barbed wire</a:t>
            </a:r>
          </a:p>
          <a:p>
            <a:r>
              <a:rPr lang="en-US" dirty="0" smtClean="0"/>
              <a:t>All Accessories, tools, fixtures required for installation and operation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0861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Manuals – Complete manuals in English</a:t>
            </a:r>
          </a:p>
          <a:p>
            <a:r>
              <a:rPr lang="en-US" dirty="0" smtClean="0"/>
              <a:t>Operation and Maintenance manuals </a:t>
            </a:r>
          </a:p>
          <a:p>
            <a:pPr lvl="1"/>
            <a:r>
              <a:rPr lang="en-US" dirty="0" smtClean="0"/>
              <a:t>Complete Manuals including Wiring Diagrams</a:t>
            </a:r>
          </a:p>
          <a:p>
            <a:pPr lvl="1"/>
            <a:r>
              <a:rPr lang="en-US" dirty="0" smtClean="0"/>
              <a:t>System Block Diagrams</a:t>
            </a:r>
          </a:p>
          <a:p>
            <a:r>
              <a:rPr lang="en-US" dirty="0" smtClean="0"/>
              <a:t>Power Consumption</a:t>
            </a:r>
          </a:p>
          <a:p>
            <a:pPr lvl="1"/>
            <a:r>
              <a:rPr lang="en-US" dirty="0" smtClean="0"/>
              <a:t>Low Power consumption with standby option</a:t>
            </a:r>
          </a:p>
          <a:p>
            <a:r>
              <a:rPr lang="en-US" dirty="0" smtClean="0"/>
              <a:t>GPS for time synchronization</a:t>
            </a:r>
          </a:p>
          <a:p>
            <a:r>
              <a:rPr lang="en-US" dirty="0" smtClean="0"/>
              <a:t>Power Supply – Enough to last for 6 days of operation without charging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152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Sensor </a:t>
            </a:r>
            <a:r>
              <a:rPr lang="en-US" sz="2400" dirty="0" smtClean="0"/>
              <a:t>Type 	Tipping </a:t>
            </a:r>
            <a:r>
              <a:rPr lang="en-US" sz="2400" dirty="0"/>
              <a:t>Bucket </a:t>
            </a:r>
            <a:r>
              <a:rPr lang="en-US" sz="2400" dirty="0" smtClean="0"/>
              <a:t>with reed switch</a:t>
            </a:r>
            <a:r>
              <a:rPr lang="en-US" sz="2400" dirty="0"/>
              <a:t>	</a:t>
            </a:r>
          </a:p>
          <a:p>
            <a:r>
              <a:rPr lang="en-US" sz="2400" dirty="0" smtClean="0"/>
              <a:t>Range 	 	</a:t>
            </a:r>
            <a:r>
              <a:rPr lang="en-US" sz="2400" dirty="0" smtClean="0">
                <a:solidFill>
                  <a:srgbClr val="C00000"/>
                </a:solidFill>
              </a:rPr>
              <a:t>0-500 mm/h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/>
              <a:t>Bucket Capacity 	</a:t>
            </a:r>
            <a:r>
              <a:rPr lang="en-US" sz="2000" dirty="0" smtClean="0">
                <a:solidFill>
                  <a:srgbClr val="C00000"/>
                </a:solidFill>
              </a:rPr>
              <a:t>0.2, 0.5 or 1.0 mm</a:t>
            </a:r>
          </a:p>
          <a:p>
            <a:pPr lvl="1"/>
            <a:r>
              <a:rPr lang="en-US" sz="1600" dirty="0" smtClean="0"/>
              <a:t>The size depends on Peak Rainfall </a:t>
            </a:r>
            <a:r>
              <a:rPr lang="en-US" sz="1600" dirty="0"/>
              <a:t>I</a:t>
            </a:r>
            <a:r>
              <a:rPr lang="en-US" sz="1600" dirty="0" smtClean="0"/>
              <a:t>ntensity</a:t>
            </a:r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pic>
        <p:nvPicPr>
          <p:cNvPr id="5" name="Picture 2" descr="C:\Users\Anish\Desktop\Gujarat Mar2015\Fotos\Selected\SAM_11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398"/>
            <a:ext cx="2271418" cy="35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ish\Desktop\Odisha\Selected\SAM_1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399"/>
            <a:ext cx="2474659" cy="35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ish\Desktop\Desktop Items\fotos up maha assam\New folder\SAM_125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52818" y="3352800"/>
            <a:ext cx="3291182" cy="27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7829" y="6172200"/>
            <a:ext cx="101057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0.2 mm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808" y="6172200"/>
            <a:ext cx="103599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0.5 mm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6179066"/>
            <a:ext cx="914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1.0 mm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r>
              <a:rPr lang="en-US" dirty="0" smtClean="0"/>
              <a:t>Telemetry Window</a:t>
            </a:r>
          </a:p>
          <a:p>
            <a:r>
              <a:rPr lang="en-US" dirty="0" smtClean="0"/>
              <a:t>Power Options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Ownership of Land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1080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Accuracy (Intensity)	</a:t>
            </a:r>
            <a:r>
              <a:rPr lang="en-US" sz="2400" dirty="0">
                <a:solidFill>
                  <a:srgbClr val="C00000"/>
                </a:solidFill>
              </a:rPr>
              <a:t>2 % or better</a:t>
            </a:r>
          </a:p>
          <a:p>
            <a:r>
              <a:rPr lang="en-US" sz="2400" dirty="0"/>
              <a:t>Output Interface	</a:t>
            </a:r>
            <a:r>
              <a:rPr lang="en-US" sz="2400" dirty="0">
                <a:solidFill>
                  <a:srgbClr val="C00000"/>
                </a:solidFill>
              </a:rPr>
              <a:t>As specified in Data logger	</a:t>
            </a:r>
          </a:p>
          <a:p>
            <a:r>
              <a:rPr lang="en-US" sz="2400" dirty="0"/>
              <a:t>Rain collector Material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Corrosion Resistance Metal (Stainless steel/ Aluminum) or UV Stabilized Fiber Plastic</a:t>
            </a:r>
            <a:r>
              <a:rPr lang="en-US" sz="2000" dirty="0"/>
              <a:t>	</a:t>
            </a:r>
          </a:p>
          <a:p>
            <a:r>
              <a:rPr lang="en-US" sz="2400" dirty="0"/>
              <a:t>Enclosure	</a:t>
            </a:r>
            <a:r>
              <a:rPr lang="en-US" sz="2400" dirty="0">
                <a:solidFill>
                  <a:srgbClr val="C00000"/>
                </a:solidFill>
              </a:rPr>
              <a:t>IP65</a:t>
            </a:r>
            <a:endParaRPr lang="en-AU" dirty="0" smtClean="0">
              <a:solidFill>
                <a:srgbClr val="C00000"/>
              </a:solidFill>
            </a:endParaRPr>
          </a:p>
          <a:p>
            <a:r>
              <a:rPr lang="en-AU" dirty="0" smtClean="0"/>
              <a:t>All </a:t>
            </a:r>
            <a:r>
              <a:rPr lang="en-AU" dirty="0"/>
              <a:t>openings of the rain gauge shall be covered with a screen to protect against insects</a:t>
            </a:r>
            <a:endParaRPr lang="en-US" dirty="0"/>
          </a:p>
          <a:p>
            <a:r>
              <a:rPr lang="en-AU" dirty="0" smtClean="0"/>
              <a:t>Syphon </a:t>
            </a:r>
            <a:r>
              <a:rPr lang="en-AU" dirty="0"/>
              <a:t>system to eliminate over accumulation or under accumulation of </a:t>
            </a:r>
            <a:r>
              <a:rPr lang="en-AU" dirty="0" smtClean="0"/>
              <a:t>precipitation</a:t>
            </a:r>
          </a:p>
          <a:p>
            <a:pPr lvl="0"/>
            <a:r>
              <a:rPr lang="en-GB" dirty="0"/>
              <a:t>collecting funnel diameter </a:t>
            </a:r>
            <a:r>
              <a:rPr lang="en-GB" dirty="0" smtClean="0"/>
              <a:t>200mm</a:t>
            </a:r>
          </a:p>
          <a:p>
            <a:pPr lvl="0"/>
            <a:r>
              <a:rPr lang="en-GB" dirty="0"/>
              <a:t>Ability to service tipping buckets without involving the re-levelling of the </a:t>
            </a:r>
            <a:r>
              <a:rPr lang="en-GB" dirty="0" smtClean="0"/>
              <a:t>gauge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smtClean="0"/>
              <a:t>Automatic Rain gauge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7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Rain gauge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  <p:pic>
        <p:nvPicPr>
          <p:cNvPr id="14338" name="Picture 2" descr="C:\Users\Anish\Desktop\Gujarat Mar2015\Fotos\Selected\SAM_1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302757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6464" y="6096000"/>
            <a:ext cx="29183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Raingauge</a:t>
            </a:r>
            <a:r>
              <a:rPr lang="en-US" dirty="0" smtClean="0">
                <a:solidFill>
                  <a:srgbClr val="C00000"/>
                </a:solidFill>
              </a:rPr>
              <a:t> with UV Stabilized </a:t>
            </a:r>
            <a:r>
              <a:rPr lang="en-US" dirty="0" err="1" smtClean="0">
                <a:solidFill>
                  <a:srgbClr val="C00000"/>
                </a:solidFill>
              </a:rPr>
              <a:t>Fibre</a:t>
            </a:r>
            <a:r>
              <a:rPr lang="en-US" dirty="0" smtClean="0">
                <a:solidFill>
                  <a:srgbClr val="C00000"/>
                </a:solidFill>
              </a:rPr>
              <a:t> Plastic Body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339" name="Picture 3" descr="C:\Users\Anish\Desktop\Odisha\Selected\SAM_1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856" y="1166812"/>
            <a:ext cx="2682451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4664" y="6172200"/>
            <a:ext cx="29183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Raingauge</a:t>
            </a:r>
            <a:r>
              <a:rPr lang="en-US" dirty="0" smtClean="0">
                <a:solidFill>
                  <a:srgbClr val="C00000"/>
                </a:solidFill>
              </a:rPr>
              <a:t> with Stainless Steel Body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Anish\Desktop\Gujarat Mar2015\Fotos\Selected\SAM_11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34250" y="1847396"/>
            <a:ext cx="2655158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1" y="4038600"/>
            <a:ext cx="577840" cy="54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4833" y="4611922"/>
            <a:ext cx="214496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Leveling Mechanism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8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 Sensor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Sensor Type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Silicon Photovoltaic</a:t>
            </a:r>
            <a:r>
              <a:rPr lang="en-US" dirty="0"/>
              <a:t>	</a:t>
            </a:r>
          </a:p>
          <a:p>
            <a:r>
              <a:rPr lang="en-US" dirty="0" smtClean="0"/>
              <a:t>Spectral Range 	</a:t>
            </a:r>
            <a:r>
              <a:rPr lang="en-US" dirty="0" smtClean="0">
                <a:solidFill>
                  <a:srgbClr val="C00000"/>
                </a:solidFill>
              </a:rPr>
              <a:t>400-3000 nm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Range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0-2000 W/m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  <a:p>
            <a:r>
              <a:rPr lang="en-US" dirty="0"/>
              <a:t>Resolution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W/m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Accuracy 	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5% </a:t>
            </a:r>
            <a:r>
              <a:rPr lang="en-US" dirty="0">
                <a:solidFill>
                  <a:srgbClr val="C00000"/>
                </a:solidFill>
              </a:rPr>
              <a:t>Including </a:t>
            </a:r>
            <a:r>
              <a:rPr lang="en-US" dirty="0" smtClean="0">
                <a:solidFill>
                  <a:srgbClr val="C00000"/>
                </a:solidFill>
              </a:rPr>
              <a:t>Temperature </a:t>
            </a:r>
            <a:r>
              <a:rPr lang="en-US" dirty="0">
                <a:solidFill>
                  <a:srgbClr val="C00000"/>
                </a:solidFill>
              </a:rPr>
              <a:t>Compensation</a:t>
            </a:r>
          </a:p>
          <a:p>
            <a:r>
              <a:rPr lang="en-US" dirty="0" smtClean="0"/>
              <a:t>Response time  	</a:t>
            </a:r>
            <a:r>
              <a:rPr lang="en-US" dirty="0" smtClean="0">
                <a:solidFill>
                  <a:srgbClr val="C00000"/>
                </a:solidFill>
              </a:rPr>
              <a:t>10 Sec or better</a:t>
            </a:r>
          </a:p>
          <a:p>
            <a:r>
              <a:rPr lang="en-US" dirty="0"/>
              <a:t>Output </a:t>
            </a:r>
            <a:r>
              <a:rPr lang="en-US" dirty="0" smtClean="0"/>
              <a:t>Interface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2904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Radiation Sensor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Sensor </a:t>
            </a:r>
            <a:r>
              <a:rPr lang="en-US" dirty="0" smtClean="0"/>
              <a:t>Type 	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Pyranometer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(CMP 11 or better)</a:t>
            </a:r>
            <a:r>
              <a:rPr lang="en-US" dirty="0"/>
              <a:t>	</a:t>
            </a:r>
          </a:p>
          <a:p>
            <a:r>
              <a:rPr lang="en-US" dirty="0"/>
              <a:t>ISO </a:t>
            </a:r>
            <a:r>
              <a:rPr lang="en-US" dirty="0" smtClean="0"/>
              <a:t>Classification 	</a:t>
            </a:r>
            <a:r>
              <a:rPr lang="en-US" dirty="0" smtClean="0">
                <a:solidFill>
                  <a:srgbClr val="C00000"/>
                </a:solidFill>
              </a:rPr>
              <a:t>ISO </a:t>
            </a:r>
            <a:r>
              <a:rPr lang="en-US" dirty="0">
                <a:solidFill>
                  <a:srgbClr val="C00000"/>
                </a:solidFill>
              </a:rPr>
              <a:t>Class I	</a:t>
            </a:r>
          </a:p>
          <a:p>
            <a:r>
              <a:rPr lang="en-US" dirty="0"/>
              <a:t>Spectral </a:t>
            </a:r>
            <a:r>
              <a:rPr lang="en-US" dirty="0" smtClean="0"/>
              <a:t>Range 	</a:t>
            </a:r>
            <a:r>
              <a:rPr lang="en-US" dirty="0" smtClean="0">
                <a:solidFill>
                  <a:srgbClr val="C00000"/>
                </a:solidFill>
              </a:rPr>
              <a:t>300-3000 nm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Range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0-2000 W/m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  <a:p>
            <a:r>
              <a:rPr lang="en-US" dirty="0"/>
              <a:t>Resolution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 </a:t>
            </a:r>
            <a:r>
              <a:rPr lang="en-US" dirty="0">
                <a:solidFill>
                  <a:srgbClr val="C00000"/>
                </a:solidFill>
              </a:rPr>
              <a:t>W/m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Accuracy 	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3% </a:t>
            </a:r>
            <a:r>
              <a:rPr lang="en-US" dirty="0">
                <a:solidFill>
                  <a:srgbClr val="C00000"/>
                </a:solidFill>
              </a:rPr>
              <a:t>Including Temp Compensation</a:t>
            </a:r>
          </a:p>
          <a:p>
            <a:r>
              <a:rPr lang="en-US" dirty="0"/>
              <a:t>Response time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10 </a:t>
            </a:r>
            <a:r>
              <a:rPr lang="en-US" dirty="0">
                <a:solidFill>
                  <a:srgbClr val="C00000"/>
                </a:solidFill>
              </a:rPr>
              <a:t>Sec 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24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Wind Velocity and Direction Option  - 1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Ultrasonic </a:t>
            </a:r>
            <a:r>
              <a:rPr lang="en-US" dirty="0">
                <a:solidFill>
                  <a:srgbClr val="C00000"/>
                </a:solidFill>
              </a:rPr>
              <a:t>sensor (No moving Parts)</a:t>
            </a:r>
            <a:r>
              <a:rPr lang="en-US" dirty="0"/>
              <a:t>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65m/s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 smtClean="0">
                <a:solidFill>
                  <a:srgbClr val="C00000"/>
                </a:solidFill>
              </a:rPr>
              <a:t>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0–360 </a:t>
            </a:r>
            <a:r>
              <a:rPr lang="en-US" dirty="0">
                <a:solidFill>
                  <a:srgbClr val="C00000"/>
                </a:solidFill>
              </a:rPr>
              <a:t>degrees for direction</a:t>
            </a:r>
          </a:p>
          <a:p>
            <a:r>
              <a:rPr lang="en-US" dirty="0"/>
              <a:t>Resolution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0.01 m/s for 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0.1 degree for direction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0.2m/s or 3% for speed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+/- </a:t>
            </a:r>
            <a:r>
              <a:rPr lang="en-US" dirty="0">
                <a:solidFill>
                  <a:srgbClr val="C00000"/>
                </a:solidFill>
              </a:rPr>
              <a:t>2 degrees for </a:t>
            </a:r>
            <a:r>
              <a:rPr lang="en-US" dirty="0" smtClean="0">
                <a:solidFill>
                  <a:srgbClr val="C00000"/>
                </a:solidFill>
              </a:rPr>
              <a:t>direction</a:t>
            </a:r>
          </a:p>
          <a:p>
            <a:r>
              <a:rPr lang="en-US" dirty="0"/>
              <a:t>Output Interface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997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Wind Velocity and Direction Option  - 2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5181600"/>
          </a:xfrm>
        </p:spPr>
        <p:txBody>
          <a:bodyPr>
            <a:noAutofit/>
          </a:bodyPr>
          <a:lstStyle/>
          <a:p>
            <a:r>
              <a:rPr lang="en-US" sz="2000" dirty="0"/>
              <a:t>Sensor Type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Non Contact encoders with cup anemometer and wind vane</a:t>
            </a:r>
            <a:r>
              <a:rPr lang="en-US" sz="2000" dirty="0"/>
              <a:t>	</a:t>
            </a:r>
          </a:p>
          <a:p>
            <a:r>
              <a:rPr lang="en-US" sz="2000" dirty="0"/>
              <a:t>Range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0.3 to 65m/s </a:t>
            </a:r>
            <a:r>
              <a:rPr lang="en-US" sz="2000" dirty="0">
                <a:solidFill>
                  <a:srgbClr val="C00000"/>
                </a:solidFill>
              </a:rPr>
              <a:t>for </a:t>
            </a:r>
            <a:r>
              <a:rPr lang="en-US" sz="2000" dirty="0" smtClean="0">
                <a:solidFill>
                  <a:srgbClr val="C00000"/>
                </a:solidFill>
              </a:rPr>
              <a:t>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0–360 </a:t>
            </a:r>
            <a:r>
              <a:rPr lang="en-US" sz="2000" dirty="0">
                <a:solidFill>
                  <a:srgbClr val="C00000"/>
                </a:solidFill>
              </a:rPr>
              <a:t>degrees for direction</a:t>
            </a:r>
          </a:p>
          <a:p>
            <a:r>
              <a:rPr lang="en-US" sz="2000" dirty="0"/>
              <a:t>Resolution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0.01 m/s for 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0.1 degree for direction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Accuracy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0. 4 m/s for speed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+/- 5 </a:t>
            </a:r>
            <a:r>
              <a:rPr lang="en-US" sz="2000" dirty="0">
                <a:solidFill>
                  <a:srgbClr val="C00000"/>
                </a:solidFill>
              </a:rPr>
              <a:t>degrees for </a:t>
            </a:r>
            <a:r>
              <a:rPr lang="en-US" sz="2000" dirty="0" smtClean="0">
                <a:solidFill>
                  <a:srgbClr val="C00000"/>
                </a:solidFill>
              </a:rPr>
              <a:t>direction</a:t>
            </a:r>
          </a:p>
          <a:p>
            <a:r>
              <a:rPr lang="en-US" sz="2000" dirty="0"/>
              <a:t>Output Interface	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As </a:t>
            </a:r>
            <a:r>
              <a:rPr lang="en-US" sz="2000" dirty="0">
                <a:solidFill>
                  <a:srgbClr val="C00000"/>
                </a:solidFill>
              </a:rPr>
              <a:t>specified in Data logger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9459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Resistance </a:t>
            </a:r>
            <a:r>
              <a:rPr lang="en-US" dirty="0">
                <a:solidFill>
                  <a:srgbClr val="C00000"/>
                </a:solidFill>
              </a:rPr>
              <a:t>type Temperature Sensor</a:t>
            </a:r>
            <a:r>
              <a:rPr lang="en-US" dirty="0"/>
              <a:t>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40 </a:t>
            </a:r>
            <a:r>
              <a:rPr lang="en-US" dirty="0" smtClean="0">
                <a:solidFill>
                  <a:srgbClr val="C00000"/>
                </a:solidFill>
              </a:rPr>
              <a:t>to60 Degree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	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± 0.1°C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0.3°C </a:t>
            </a:r>
            <a:r>
              <a:rPr lang="en-US" dirty="0">
                <a:solidFill>
                  <a:srgbClr val="C00000"/>
                </a:solidFill>
              </a:rPr>
              <a:t>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logger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8057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Capacitive</a:t>
            </a:r>
            <a:r>
              <a:rPr lang="en-US" dirty="0">
                <a:solidFill>
                  <a:srgbClr val="C00000"/>
                </a:solidFill>
              </a:rPr>
              <a:t>/ Solid State Humidity Sensor	</a:t>
            </a:r>
          </a:p>
          <a:p>
            <a:r>
              <a:rPr lang="en-US" dirty="0"/>
              <a:t>Range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5 </a:t>
            </a:r>
            <a:r>
              <a:rPr lang="en-US" dirty="0">
                <a:solidFill>
                  <a:srgbClr val="C00000"/>
                </a:solidFill>
              </a:rPr>
              <a:t>to </a:t>
            </a:r>
            <a:r>
              <a:rPr lang="en-US" dirty="0" smtClean="0">
                <a:solidFill>
                  <a:srgbClr val="C00000"/>
                </a:solidFill>
              </a:rPr>
              <a:t>100 %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0.5</a:t>
            </a:r>
            <a:r>
              <a:rPr lang="en-US" dirty="0">
                <a:solidFill>
                  <a:srgbClr val="C00000"/>
                </a:solidFill>
              </a:rPr>
              <a:t>%</a:t>
            </a:r>
          </a:p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±3% 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5991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 Type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Temperature Compensated</a:t>
            </a:r>
          </a:p>
          <a:p>
            <a:r>
              <a:rPr lang="en-US" dirty="0" smtClean="0"/>
              <a:t>Range</a:t>
            </a:r>
            <a:r>
              <a:rPr lang="en-US" dirty="0"/>
              <a:t>	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800-1200 </a:t>
            </a:r>
            <a:r>
              <a:rPr lang="en-US" dirty="0" err="1" smtClean="0">
                <a:solidFill>
                  <a:srgbClr val="C00000"/>
                </a:solidFill>
              </a:rPr>
              <a:t>hPa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±</a:t>
            </a:r>
            <a:r>
              <a:rPr lang="en-US" dirty="0" smtClean="0">
                <a:solidFill>
                  <a:srgbClr val="C00000"/>
                </a:solidFill>
              </a:rPr>
              <a:t>0.01hPa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Accuracy		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±0.5 </a:t>
            </a:r>
            <a:r>
              <a:rPr lang="en-US" dirty="0" err="1" smtClean="0">
                <a:solidFill>
                  <a:srgbClr val="C00000"/>
                </a:solidFill>
              </a:rPr>
              <a:t>hPa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Output Interface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 specified in Data </a:t>
            </a:r>
            <a:r>
              <a:rPr lang="en-US" dirty="0" smtClean="0">
                <a:solidFill>
                  <a:srgbClr val="C00000"/>
                </a:solidFill>
              </a:rPr>
              <a:t>logger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79973" y="4439527"/>
            <a:ext cx="396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Specifications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013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2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Preferably at Manned positions</a:t>
            </a:r>
          </a:p>
          <a:p>
            <a:r>
              <a:rPr lang="en-US" dirty="0" smtClean="0"/>
              <a:t>Research Stations of Agricultural Universities</a:t>
            </a:r>
          </a:p>
          <a:p>
            <a:r>
              <a:rPr lang="en-US" dirty="0" smtClean="0"/>
              <a:t>Dam and Barrage Sites</a:t>
            </a:r>
          </a:p>
          <a:p>
            <a:r>
              <a:rPr lang="en-US" dirty="0" smtClean="0"/>
              <a:t>Govt. Rest Houses, Circuit Houses</a:t>
            </a:r>
          </a:p>
          <a:p>
            <a:r>
              <a:rPr lang="en-US" dirty="0" smtClean="0"/>
              <a:t>District / Block Headquarters</a:t>
            </a:r>
          </a:p>
          <a:p>
            <a:r>
              <a:rPr lang="en-US" dirty="0" smtClean="0"/>
              <a:t>Private Property</a:t>
            </a:r>
          </a:p>
          <a:p>
            <a:r>
              <a:rPr lang="en-US" dirty="0" smtClean="0"/>
              <a:t>Police Stations ?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6564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Good Sites for AWS</a:t>
            </a:r>
            <a:endParaRPr lang="en-US" dirty="0"/>
          </a:p>
        </p:txBody>
      </p:sp>
      <p:pic>
        <p:nvPicPr>
          <p:cNvPr id="3074" name="Picture 2" descr="C:\Users\Anish\Desktop\0782-0911 (Pandoh)\SAM_08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7753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6291238"/>
            <a:ext cx="41148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in a Private Property at </a:t>
            </a:r>
            <a:r>
              <a:rPr lang="en-US" sz="2000" dirty="0" err="1">
                <a:solidFill>
                  <a:srgbClr val="C00000"/>
                </a:solidFill>
              </a:rPr>
              <a:t>M</a:t>
            </a:r>
            <a:r>
              <a:rPr lang="en-US" sz="2000" dirty="0" err="1" smtClean="0">
                <a:solidFill>
                  <a:srgbClr val="C00000"/>
                </a:solidFill>
              </a:rPr>
              <a:t>adana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5087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pic>
        <p:nvPicPr>
          <p:cNvPr id="4098" name="Picture 2" descr="C:\Users\Anish\Desktop\BBMB Fotos\bhakra dam1\bhakra dam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7753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1" y="6291238"/>
            <a:ext cx="3657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on top of </a:t>
            </a:r>
            <a:r>
              <a:rPr lang="en-US" sz="2000" dirty="0" err="1" smtClean="0">
                <a:solidFill>
                  <a:srgbClr val="C00000"/>
                </a:solidFill>
              </a:rPr>
              <a:t>Bhakra</a:t>
            </a:r>
            <a:r>
              <a:rPr lang="en-US" sz="2000" dirty="0" smtClean="0">
                <a:solidFill>
                  <a:srgbClr val="C00000"/>
                </a:solidFill>
              </a:rPr>
              <a:t> Dam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Anish\Desktop\Gujarat Mar2015\Fotos\Selected\SAM_1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677" y="1339910"/>
            <a:ext cx="3256723" cy="48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8743" y="6291942"/>
            <a:ext cx="422917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AWS in WRD Premises,  </a:t>
            </a:r>
            <a:r>
              <a:rPr lang="en-US" sz="2000" dirty="0" err="1" smtClean="0">
                <a:solidFill>
                  <a:srgbClr val="C00000"/>
                </a:solidFill>
              </a:rPr>
              <a:t>Gandhinagar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8435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Good Sites for AWS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215543" y="3612856"/>
            <a:ext cx="5433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pic>
        <p:nvPicPr>
          <p:cNvPr id="2051" name="Picture 3" descr="C:\Users\Anish\Desktop\0634-0684 (Brahmi Site visit Feb 14)\SAM_06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7437"/>
            <a:ext cx="8001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ish\Desktop\0634-0684 (Brahmi Site visit Feb 14)\SAM_06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3771" y="1219200"/>
            <a:ext cx="5820229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3029" y="5706737"/>
            <a:ext cx="65532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Site at </a:t>
            </a:r>
            <a:r>
              <a:rPr lang="en-US" sz="3200" dirty="0" err="1" smtClean="0">
                <a:solidFill>
                  <a:srgbClr val="C00000"/>
                </a:solidFill>
              </a:rPr>
              <a:t>Brahmani</a:t>
            </a:r>
            <a:r>
              <a:rPr lang="en-US" sz="3200" dirty="0" smtClean="0">
                <a:solidFill>
                  <a:srgbClr val="C00000"/>
                </a:solidFill>
              </a:rPr>
              <a:t>, need to reach by boat, nearest road kilometers away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4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1131</TotalTime>
  <Words>1523</Words>
  <Application>Microsoft Office PowerPoint</Application>
  <PresentationFormat>On-screen Show (4:3)</PresentationFormat>
  <Paragraphs>418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Solstice</vt:lpstr>
      <vt:lpstr>Hydrological Information System</vt:lpstr>
      <vt:lpstr>Slide 2</vt:lpstr>
      <vt:lpstr>Introduction</vt:lpstr>
      <vt:lpstr>Module Contents</vt:lpstr>
      <vt:lpstr>Physical Location</vt:lpstr>
      <vt:lpstr>Site Security</vt:lpstr>
      <vt:lpstr>Examples of Good Sites for AWS</vt:lpstr>
      <vt:lpstr>Examples of Good Sites for AWS</vt:lpstr>
      <vt:lpstr>Examples of Good Sites for AWS</vt:lpstr>
      <vt:lpstr>Examples of Good Sites for AWS</vt:lpstr>
      <vt:lpstr>Examples of Good Sites for AWS</vt:lpstr>
      <vt:lpstr>Telemetry Window</vt:lpstr>
      <vt:lpstr>Power Options</vt:lpstr>
      <vt:lpstr>Power Options – Himachal Region</vt:lpstr>
      <vt:lpstr>Power Options – Gujarat</vt:lpstr>
      <vt:lpstr>Selection of Sensor</vt:lpstr>
      <vt:lpstr>Automatic Rain gauge</vt:lpstr>
      <vt:lpstr>Solar Radiation</vt:lpstr>
      <vt:lpstr>Wind Velocity and Direction</vt:lpstr>
      <vt:lpstr>Wind Velocity and Direction</vt:lpstr>
      <vt:lpstr>Temperature and Humidity Sensor</vt:lpstr>
      <vt:lpstr>Atmospheric Pressure</vt:lpstr>
      <vt:lpstr>General Features</vt:lpstr>
      <vt:lpstr>Data Logger Specifications</vt:lpstr>
      <vt:lpstr>Data Logger Specifications</vt:lpstr>
      <vt:lpstr>Data Logger Specifications</vt:lpstr>
      <vt:lpstr>Data logger - Examples</vt:lpstr>
      <vt:lpstr>Data logger - Examples</vt:lpstr>
      <vt:lpstr>Data logger - Examples</vt:lpstr>
      <vt:lpstr>Data logger - Examples</vt:lpstr>
      <vt:lpstr>Data logger - Examples</vt:lpstr>
      <vt:lpstr>Integration of AWS with other Sensors</vt:lpstr>
      <vt:lpstr>Integration Examples</vt:lpstr>
      <vt:lpstr>Integration Examples</vt:lpstr>
      <vt:lpstr>Integration Examples</vt:lpstr>
      <vt:lpstr>Introduction</vt:lpstr>
      <vt:lpstr>GSM Based Telemetry</vt:lpstr>
      <vt:lpstr>Satellite Based Telemetry</vt:lpstr>
      <vt:lpstr>Masts</vt:lpstr>
      <vt:lpstr>Solar Panels</vt:lpstr>
      <vt:lpstr>Solar Panels</vt:lpstr>
      <vt:lpstr>Solar Panel</vt:lpstr>
      <vt:lpstr>Solar Panel - Direction</vt:lpstr>
      <vt:lpstr>Connections and Wires</vt:lpstr>
      <vt:lpstr>General Specifications</vt:lpstr>
      <vt:lpstr>Enclosures</vt:lpstr>
      <vt:lpstr>General Specifications</vt:lpstr>
      <vt:lpstr>General Specifications</vt:lpstr>
      <vt:lpstr>Automatic Rain gauge</vt:lpstr>
      <vt:lpstr>Automatic Rain gauge</vt:lpstr>
      <vt:lpstr>Automatic Rain gauge</vt:lpstr>
      <vt:lpstr>Solar Radiation Sensor Option 1</vt:lpstr>
      <vt:lpstr>Solar Radiation Sensor Option 2</vt:lpstr>
      <vt:lpstr>Wind Velocity and Direction Option  - 1</vt:lpstr>
      <vt:lpstr>Wind Velocity and Direction Option  - 2</vt:lpstr>
      <vt:lpstr>Temperature Sensor</vt:lpstr>
      <vt:lpstr>Humidity Sensor</vt:lpstr>
      <vt:lpstr>Atmospheric Pressure Sensor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Anish</dc:creator>
  <cp:lastModifiedBy>DELL</cp:lastModifiedBy>
  <cp:revision>104</cp:revision>
  <dcterms:created xsi:type="dcterms:W3CDTF">2015-03-25T10:10:33Z</dcterms:created>
  <dcterms:modified xsi:type="dcterms:W3CDTF">2015-07-07T11:30:22Z</dcterms:modified>
</cp:coreProperties>
</file>